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0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A875"/>
    <a:srgbClr val="F19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08" y="29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8784-1F5B-4089-828F-3F10F94A9A75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1A0B-A897-4FA5-AB8D-47609EB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58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8784-1F5B-4089-828F-3F10F94A9A75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1A0B-A897-4FA5-AB8D-47609EB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1467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8784-1F5B-4089-828F-3F10F94A9A75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1A0B-A897-4FA5-AB8D-47609EB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111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8784-1F5B-4089-828F-3F10F94A9A75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1A0B-A897-4FA5-AB8D-47609EB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06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8784-1F5B-4089-828F-3F10F94A9A75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1A0B-A897-4FA5-AB8D-47609EB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79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8784-1F5B-4089-828F-3F10F94A9A75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1A0B-A897-4FA5-AB8D-47609EB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291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8784-1F5B-4089-828F-3F10F94A9A75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1A0B-A897-4FA5-AB8D-47609EB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989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8784-1F5B-4089-828F-3F10F94A9A75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1A0B-A897-4FA5-AB8D-47609EB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46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8784-1F5B-4089-828F-3F10F94A9A75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1A0B-A897-4FA5-AB8D-47609EB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52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8784-1F5B-4089-828F-3F10F94A9A75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1A0B-A897-4FA5-AB8D-47609EB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645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48784-1F5B-4089-828F-3F10F94A9A75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1A0B-A897-4FA5-AB8D-47609EB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48784-1F5B-4089-828F-3F10F94A9A75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D1A0B-A897-4FA5-AB8D-47609EB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961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23849" cy="6858000"/>
          </a:xfrm>
          <a:prstGeom prst="rect">
            <a:avLst/>
          </a:prstGeom>
          <a:solidFill>
            <a:srgbClr val="F1995D"/>
          </a:solidFill>
          <a:ln>
            <a:solidFill>
              <a:srgbClr val="F1995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57275" y="333375"/>
            <a:ext cx="10439400" cy="9720"/>
          </a:xfrm>
          <a:prstGeom prst="line">
            <a:avLst/>
          </a:prstGeom>
          <a:ln w="952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1057275" y="419991"/>
            <a:ext cx="10439400" cy="1208784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Economic Impact of Wildfires on Tourism in </a:t>
            </a:r>
          </a:p>
          <a:p>
            <a:r>
              <a:rPr lang="en-US" sz="3600" b="1" dirty="0" smtClean="0"/>
              <a:t>St. Petersburg</a:t>
            </a:r>
            <a:endParaRPr lang="en-IN" sz="3600" b="1" dirty="0"/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2969"/>
          <a:stretch/>
        </p:blipFill>
        <p:spPr>
          <a:xfrm>
            <a:off x="1057275" y="1875874"/>
            <a:ext cx="5061070" cy="42963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14632" r="5150"/>
          <a:stretch/>
        </p:blipFill>
        <p:spPr>
          <a:xfrm>
            <a:off x="6372225" y="1875873"/>
            <a:ext cx="5124450" cy="42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9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68"/>
    </mc:Choice>
    <mc:Fallback>
      <p:transition spd="slow" advTm="2066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23849" cy="6858000"/>
          </a:xfrm>
          <a:prstGeom prst="rect">
            <a:avLst/>
          </a:prstGeom>
          <a:solidFill>
            <a:srgbClr val="F1995D"/>
          </a:solidFill>
          <a:ln>
            <a:solidFill>
              <a:srgbClr val="F1995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23899" y="343094"/>
            <a:ext cx="11068050" cy="10305"/>
          </a:xfrm>
          <a:prstGeom prst="line">
            <a:avLst/>
          </a:prstGeom>
          <a:ln w="952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3899" y="485108"/>
            <a:ext cx="5210176" cy="520700"/>
          </a:xfrm>
        </p:spPr>
        <p:txBody>
          <a:bodyPr anchor="t">
            <a:normAutofit fontScale="90000"/>
          </a:bodyPr>
          <a:lstStyle/>
          <a:p>
            <a:r>
              <a:rPr lang="en-US" sz="3100" b="1" dirty="0" smtClean="0"/>
              <a:t>Recovery and Mitigation Strategies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endParaRPr lang="en-IN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23899" y="1472581"/>
            <a:ext cx="47625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Improved access to credit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Better emergency relief funds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Diversifying </a:t>
            </a:r>
            <a:r>
              <a:rPr lang="en-US" sz="2000" dirty="0"/>
              <a:t>t</a:t>
            </a:r>
            <a:r>
              <a:rPr lang="en-US" sz="2000" dirty="0" smtClean="0"/>
              <a:t>ourism offerings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Digital transition of cultural presence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Alternate revenue streams at airports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Enhanced monitoring and awareness for Air Quality</a:t>
            </a:r>
            <a:r>
              <a:rPr lang="en-IN" sz="2000" dirty="0" smtClean="0"/>
              <a:t>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6239343" y="1472581"/>
            <a:ext cx="5552606" cy="4973969"/>
            <a:chOff x="6239344" y="1301315"/>
            <a:chExt cx="5552606" cy="497396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0652" y="3727379"/>
              <a:ext cx="2781298" cy="254790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9000"/>
                      </a14:imgEffect>
                    </a14:imgLayer>
                  </a14:imgProps>
                </a:ext>
              </a:extLst>
            </a:blip>
            <a:srcRect l="12094" r="4277" b="15291"/>
            <a:stretch/>
          </p:blipFill>
          <p:spPr>
            <a:xfrm>
              <a:off x="6239345" y="3727379"/>
              <a:ext cx="2771306" cy="2547905"/>
            </a:xfrm>
            <a:prstGeom prst="rect">
              <a:avLst/>
            </a:prstGeom>
          </p:spPr>
        </p:pic>
        <p:pic>
          <p:nvPicPr>
            <p:cNvPr id="6146" name="Picture 2" descr="Maui Tourism After the Tragic Wildfires, Hotels Navigate Recovery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022"/>
            <a:stretch/>
          </p:blipFill>
          <p:spPr bwMode="auto">
            <a:xfrm>
              <a:off x="6239344" y="1301315"/>
              <a:ext cx="5552605" cy="242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ight Arrow 11"/>
          <p:cNvSpPr/>
          <p:nvPr/>
        </p:nvSpPr>
        <p:spPr>
          <a:xfrm>
            <a:off x="8577262" y="1744535"/>
            <a:ext cx="866775" cy="409575"/>
          </a:xfrm>
          <a:prstGeom prst="rightArrow">
            <a:avLst/>
          </a:prstGeom>
          <a:solidFill>
            <a:srgbClr val="F3A875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020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50"/>
    </mc:Choice>
    <mc:Fallback>
      <p:transition spd="slow" advTm="2135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23849" cy="6858000"/>
          </a:xfrm>
          <a:prstGeom prst="rect">
            <a:avLst/>
          </a:prstGeom>
          <a:solidFill>
            <a:srgbClr val="F1995D"/>
          </a:solidFill>
          <a:ln>
            <a:solidFill>
              <a:srgbClr val="F1995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57275" y="333375"/>
            <a:ext cx="10439400" cy="9720"/>
          </a:xfrm>
          <a:prstGeom prst="line">
            <a:avLst/>
          </a:prstGeom>
          <a:ln w="952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1" y="518330"/>
            <a:ext cx="5048250" cy="32440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09775" y="5162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1052513" y="518330"/>
            <a:ext cx="56197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More than </a:t>
            </a:r>
            <a:r>
              <a:rPr lang="en-US" sz="2800" b="1" dirty="0" smtClean="0"/>
              <a:t>15.8 million </a:t>
            </a:r>
            <a:r>
              <a:rPr lang="en-US" sz="2800" dirty="0" smtClean="0"/>
              <a:t>visitors to Pinellas County contributed </a:t>
            </a:r>
            <a:r>
              <a:rPr lang="en-US" sz="2800" b="1" dirty="0" smtClean="0"/>
              <a:t>$6.6 billion</a:t>
            </a:r>
            <a:r>
              <a:rPr lang="en-US" sz="2800" dirty="0" smtClean="0"/>
              <a:t> in direct visitor spending in 2023</a:t>
            </a:r>
            <a:endParaRPr lang="en-IN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3" y="3498596"/>
            <a:ext cx="5738370" cy="298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38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32"/>
    </mc:Choice>
    <mc:Fallback>
      <p:transition spd="slow" advTm="2113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23849" cy="6858000"/>
          </a:xfrm>
          <a:prstGeom prst="rect">
            <a:avLst/>
          </a:prstGeom>
          <a:solidFill>
            <a:srgbClr val="F1995D"/>
          </a:solidFill>
          <a:ln>
            <a:solidFill>
              <a:srgbClr val="F1995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57275" y="333375"/>
            <a:ext cx="10439400" cy="9720"/>
          </a:xfrm>
          <a:prstGeom prst="line">
            <a:avLst/>
          </a:prstGeom>
          <a:ln w="952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318" y="836636"/>
            <a:ext cx="9739313" cy="518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08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71"/>
    </mc:Choice>
    <mc:Fallback>
      <p:transition spd="slow" advTm="2087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23849" cy="6858000"/>
          </a:xfrm>
          <a:prstGeom prst="rect">
            <a:avLst/>
          </a:prstGeom>
          <a:solidFill>
            <a:srgbClr val="F1995D"/>
          </a:solidFill>
          <a:ln>
            <a:solidFill>
              <a:srgbClr val="F1995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57275" y="333375"/>
            <a:ext cx="10439400" cy="9720"/>
          </a:xfrm>
          <a:prstGeom prst="line">
            <a:avLst/>
          </a:prstGeom>
          <a:ln w="952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070810"/>
            <a:ext cx="4902302" cy="4691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1070810"/>
            <a:ext cx="5038725" cy="472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74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06"/>
    </mc:Choice>
    <mc:Fallback>
      <p:transition spd="slow" advTm="2120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23849" cy="6858000"/>
          </a:xfrm>
          <a:prstGeom prst="rect">
            <a:avLst/>
          </a:prstGeom>
          <a:solidFill>
            <a:srgbClr val="F1995D"/>
          </a:solidFill>
          <a:ln>
            <a:solidFill>
              <a:srgbClr val="F1995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57275" y="333375"/>
            <a:ext cx="10439400" cy="9720"/>
          </a:xfrm>
          <a:prstGeom prst="line">
            <a:avLst/>
          </a:prstGeom>
          <a:ln w="952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523875"/>
            <a:ext cx="10134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53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49"/>
    </mc:Choice>
    <mc:Fallback>
      <p:transition spd="slow" advTm="21049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23849" cy="6858000"/>
          </a:xfrm>
          <a:prstGeom prst="rect">
            <a:avLst/>
          </a:prstGeom>
          <a:solidFill>
            <a:srgbClr val="F1995D"/>
          </a:solidFill>
          <a:ln>
            <a:solidFill>
              <a:srgbClr val="F1995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57275" y="333375"/>
            <a:ext cx="10439400" cy="9720"/>
          </a:xfrm>
          <a:prstGeom prst="line">
            <a:avLst/>
          </a:prstGeom>
          <a:ln w="952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600074"/>
            <a:ext cx="10394954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4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03"/>
    </mc:Choice>
    <mc:Fallback>
      <p:transition spd="slow" advTm="2090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23849" cy="6858000"/>
          </a:xfrm>
          <a:prstGeom prst="rect">
            <a:avLst/>
          </a:prstGeom>
          <a:solidFill>
            <a:srgbClr val="F1995D"/>
          </a:solidFill>
          <a:ln>
            <a:solidFill>
              <a:srgbClr val="F1995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57225" y="333375"/>
            <a:ext cx="11134725" cy="10367"/>
          </a:xfrm>
          <a:prstGeom prst="line">
            <a:avLst/>
          </a:prstGeom>
          <a:ln w="952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5" name="Group 4"/>
          <p:cNvGrpSpPr/>
          <p:nvPr/>
        </p:nvGrpSpPr>
        <p:grpSpPr>
          <a:xfrm>
            <a:off x="657225" y="1333694"/>
            <a:ext cx="8105775" cy="4200331"/>
            <a:chOff x="1057275" y="771526"/>
            <a:chExt cx="7663121" cy="37719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7275" y="771526"/>
              <a:ext cx="7663121" cy="37719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723505" y="1595636"/>
              <a:ext cx="1756073" cy="2487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Pearson Correlation: </a:t>
              </a:r>
              <a:r>
                <a:rPr lang="en-US" sz="1200" b="1" dirty="0" smtClean="0">
                  <a:solidFill>
                    <a:srgbClr val="C00000"/>
                  </a:solidFill>
                </a:rPr>
                <a:t>- 0.25</a:t>
              </a:r>
              <a:endParaRPr lang="en-IN" sz="1200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8" t="8610" r="25000" b="46806"/>
          <a:stretch/>
        </p:blipFill>
        <p:spPr>
          <a:xfrm>
            <a:off x="8935972" y="2254418"/>
            <a:ext cx="2821894" cy="2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18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74"/>
    </mc:Choice>
    <mc:Fallback>
      <p:transition spd="slow" advTm="2167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23849" cy="6858000"/>
          </a:xfrm>
          <a:prstGeom prst="rect">
            <a:avLst/>
          </a:prstGeom>
          <a:solidFill>
            <a:srgbClr val="F1995D"/>
          </a:solidFill>
          <a:ln>
            <a:solidFill>
              <a:srgbClr val="F1995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57275" y="333375"/>
            <a:ext cx="10439400" cy="9720"/>
          </a:xfrm>
          <a:prstGeom prst="line">
            <a:avLst/>
          </a:prstGeom>
          <a:ln w="952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124" name="Picture 4" descr="Small Business Administration disaster loan program is out of money after  back-to-back hurricanes | CNN Politic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78"/>
          <a:stretch/>
        </p:blipFill>
        <p:spPr bwMode="auto">
          <a:xfrm>
            <a:off x="1057275" y="1334294"/>
            <a:ext cx="5119109" cy="405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trategies for Recovery from a Business Downtu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160" y="1334294"/>
            <a:ext cx="5027515" cy="405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Money Icon PNG, Vector, PSD, and Clipart With Transparent Background for  Free Download |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575" y="2810272"/>
            <a:ext cx="742553" cy="74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314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30"/>
    </mc:Choice>
    <mc:Fallback>
      <p:transition spd="slow" advTm="2153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23849" cy="6858000"/>
          </a:xfrm>
          <a:prstGeom prst="rect">
            <a:avLst/>
          </a:prstGeom>
          <a:solidFill>
            <a:srgbClr val="F1995D"/>
          </a:solidFill>
          <a:ln>
            <a:solidFill>
              <a:srgbClr val="F1995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57275" y="333375"/>
            <a:ext cx="10439400" cy="9720"/>
          </a:xfrm>
          <a:prstGeom prst="line">
            <a:avLst/>
          </a:prstGeom>
          <a:ln w="952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49" y="676469"/>
            <a:ext cx="9239507" cy="497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96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73"/>
    </mc:Choice>
    <mc:Fallback>
      <p:transition spd="slow" advTm="20673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6899</TotalTime>
  <Words>66</Words>
  <Application>Microsoft Office PowerPoint</Application>
  <PresentationFormat>Widescreen</PresentationFormat>
  <Paragraphs>16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Recovery and Mitigation Strategies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R Chandiramani</dc:creator>
  <cp:lastModifiedBy>Rohit R Chandiramani</cp:lastModifiedBy>
  <cp:revision>35</cp:revision>
  <dcterms:created xsi:type="dcterms:W3CDTF">2024-11-24T08:10:34Z</dcterms:created>
  <dcterms:modified xsi:type="dcterms:W3CDTF">2024-12-03T00:49:49Z</dcterms:modified>
</cp:coreProperties>
</file>